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302" r:id="rId4"/>
    <p:sldId id="332" r:id="rId5"/>
    <p:sldId id="333" r:id="rId6"/>
    <p:sldId id="331" r:id="rId7"/>
    <p:sldId id="289" r:id="rId8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3900D"/>
    <a:srgbClr val="81E040"/>
    <a:srgbClr val="00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38B1855-1B75-4FBE-930C-398BA8C253C6}" styleName="Estilo temático 2 - Énfasis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26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6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61C256D-8A01-481C-8CCF-582D5739AAAA}" type="datetimeFigureOut">
              <a:rPr lang="es-MX" smtClean="0"/>
              <a:pPr/>
              <a:t>20/08/2020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22E512D-44C1-4AE2-96FE-0BF05F6E4AC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9556027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ADC55D5-8A42-40BD-BC7B-09D04634CF5D}" type="datetimeFigureOut">
              <a:rPr lang="es-MX" smtClean="0"/>
              <a:pPr/>
              <a:t>20/08/2020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41B70AD-0499-4869-8086-85E85287DA3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279333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1B70AD-0499-4869-8086-85E85287DA3A}" type="slidenum">
              <a:rPr lang="es-MX" smtClean="0"/>
              <a:pPr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622838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1B70AD-0499-4869-8086-85E85287DA3A}" type="slidenum">
              <a:rPr lang="es-MX" smtClean="0"/>
              <a:pPr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644007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45"/>
            <a:ext cx="12192000" cy="6857509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69238" y="375598"/>
            <a:ext cx="1684562" cy="270044"/>
          </a:xfrm>
          <a:prstGeom prst="rect">
            <a:avLst/>
          </a:prstGeom>
        </p:spPr>
      </p:pic>
      <p:grpSp>
        <p:nvGrpSpPr>
          <p:cNvPr id="6" name="Grupo 5"/>
          <p:cNvGrpSpPr/>
          <p:nvPr userDrawn="1"/>
        </p:nvGrpSpPr>
        <p:grpSpPr>
          <a:xfrm>
            <a:off x="3581400" y="151829"/>
            <a:ext cx="4775486" cy="717582"/>
            <a:chOff x="3581400" y="151829"/>
            <a:chExt cx="4775486" cy="717582"/>
          </a:xfrm>
        </p:grpSpPr>
        <p:pic>
          <p:nvPicPr>
            <p:cNvPr id="9" name="Imagen 8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581400" y="151829"/>
              <a:ext cx="3615885" cy="717582"/>
            </a:xfrm>
            <a:prstGeom prst="rect">
              <a:avLst/>
            </a:prstGeom>
          </p:spPr>
        </p:pic>
        <p:cxnSp>
          <p:nvCxnSpPr>
            <p:cNvPr id="10" name="Conector recto 9"/>
            <p:cNvCxnSpPr/>
            <p:nvPr userDrawn="1"/>
          </p:nvCxnSpPr>
          <p:spPr>
            <a:xfrm>
              <a:off x="7350034" y="243840"/>
              <a:ext cx="0" cy="513806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" name="Imagen 4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7490034" y="347661"/>
              <a:ext cx="866852" cy="34333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581846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8E01762-EB17-4A51-A3C3-A41552A1C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1DBD9958-BD69-48A1-BE16-879EF5BEEC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6A804BAD-F913-447A-AC1F-C95B093F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7785-EE86-4A68-84E3-8B93ED5F0F4B}" type="datetime1">
              <a:rPr lang="es-MX" smtClean="0"/>
              <a:pPr/>
              <a:t>20/08/2020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6EC869EC-CA2C-4504-A7CA-49ED22FCA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ADFCB8F-13C1-4102-8185-9B092737B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6D50B-ABD4-4C96-99F2-43551B226FE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442931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6BD353CB-F909-471F-81C1-C4E5D61BD0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B8130DCD-B809-4A2C-8488-C9E8BC71D0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D064454A-954F-4B24-9CA2-69620D56B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23BCB-F9BD-4AEB-BCEA-83C0842B1A52}" type="datetime1">
              <a:rPr lang="es-MX" smtClean="0"/>
              <a:pPr/>
              <a:t>20/08/2020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300FF369-B8B3-4059-B386-DD5864A38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C9E1EB8-EF20-489D-AAFE-244AC83BD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6D50B-ABD4-4C96-99F2-43551B226FE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767475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245"/>
            <a:ext cx="12192437" cy="6857755"/>
          </a:xfrm>
          <a:prstGeom prst="rect">
            <a:avLst/>
          </a:prstGeom>
        </p:spPr>
      </p:pic>
      <p:grpSp>
        <p:nvGrpSpPr>
          <p:cNvPr id="5" name="Grupo 4"/>
          <p:cNvGrpSpPr/>
          <p:nvPr userDrawn="1"/>
        </p:nvGrpSpPr>
        <p:grpSpPr>
          <a:xfrm>
            <a:off x="8670642" y="156753"/>
            <a:ext cx="3248890" cy="470966"/>
            <a:chOff x="8705478" y="182880"/>
            <a:chExt cx="3248890" cy="470966"/>
          </a:xfrm>
        </p:grpSpPr>
        <p:pic>
          <p:nvPicPr>
            <p:cNvPr id="8" name="Imagen 7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705478" y="182880"/>
              <a:ext cx="2373186" cy="470966"/>
            </a:xfrm>
            <a:prstGeom prst="rect">
              <a:avLst/>
            </a:prstGeom>
          </p:spPr>
        </p:pic>
        <p:pic>
          <p:nvPicPr>
            <p:cNvPr id="2" name="Imagen 1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1316732" y="313509"/>
              <a:ext cx="637636" cy="252548"/>
            </a:xfrm>
            <a:prstGeom prst="rect">
              <a:avLst/>
            </a:prstGeom>
          </p:spPr>
        </p:pic>
        <p:cxnSp>
          <p:nvCxnSpPr>
            <p:cNvPr id="9" name="Conector recto 8"/>
            <p:cNvCxnSpPr/>
            <p:nvPr userDrawn="1"/>
          </p:nvCxnSpPr>
          <p:spPr>
            <a:xfrm>
              <a:off x="11216641" y="243840"/>
              <a:ext cx="0" cy="33092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1039046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21086C4-E881-4BB0-97C6-3A35415F8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53E096A-202F-4E16-B4DB-491F2E8C11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CB8DE6B5-6001-4832-B95E-36D356863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BB86F-35DE-4027-92AB-2AB1A20582B0}" type="datetime1">
              <a:rPr lang="es-MX" smtClean="0"/>
              <a:pPr/>
              <a:t>20/08/2020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3A9A5D82-CFBD-4838-A895-E477C69E2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2D3D1556-F3A6-4CC6-B7FC-B12107873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6D50B-ABD4-4C96-99F2-43551B226FE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037538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0DE77AF-8968-4299-80CC-170AC36B8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D25FF427-CD44-4C34-8819-8198E60D48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2AF80B95-FE9D-4E87-B1E5-F14BC790F8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F9AEDCE1-92A2-4743-8A33-AE95A4849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075F-1B1A-4750-86EF-8205CD86A069}" type="datetime1">
              <a:rPr lang="es-MX" smtClean="0"/>
              <a:pPr/>
              <a:t>20/08/2020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D473000A-7BF4-4417-B245-9C9D0CCB6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0478CF42-14AC-4906-B04A-F9E591F30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6D50B-ABD4-4C96-99F2-43551B226FE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25156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15B266D-8C03-47BD-8446-C58BBC22B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88EE4F29-963D-4D78-9B66-A8545F55A2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5B6B0AA7-8537-41CA-85A9-BB9EB3CF8A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68DFB452-1AB3-4956-B59B-A183804051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C1B94160-A1DC-4D3B-A522-152A7F9D3A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3CE00347-31CC-47F6-9F92-4312CAFDF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3492-274F-4BE4-898E-7D4C7444571A}" type="datetime1">
              <a:rPr lang="es-MX" smtClean="0"/>
              <a:pPr/>
              <a:t>20/08/2020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1AD9B07F-9CAA-4BD2-A149-CA5832C22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796C1E26-D263-4FD4-A542-67CD12670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6D50B-ABD4-4C96-99F2-43551B226FE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846837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87F5C14-1004-4297-BC93-ADB220BFB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5E95AC7F-6302-4FE1-BB3B-2983C5DCB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115D2-C41F-49ED-9457-EB8949865878}" type="datetime1">
              <a:rPr lang="es-MX" smtClean="0"/>
              <a:pPr/>
              <a:t>20/08/2020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D78274DB-5FE4-4737-B5E3-673E73E8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70D51E5C-61E7-49F4-9B99-B24A423DB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6D50B-ABD4-4C96-99F2-43551B226FE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406536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66D82DB0-2F20-4E9D-813F-B30BDF850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A698D-DA99-4C79-BB5B-7766F72A0B2E}" type="datetime1">
              <a:rPr lang="es-MX" smtClean="0"/>
              <a:pPr/>
              <a:t>20/08/2020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945A3E4F-873C-463B-9668-E5010F20C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41A1627E-0CEE-4A8D-980E-2B6187010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6D50B-ABD4-4C96-99F2-43551B226FE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896710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75CE288-18D5-4A10-94B0-FB5415012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36264D9-8852-42AB-B606-EEB19755C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31FFA7A7-2DF7-4E90-A0F0-90A37E682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4F49088E-398B-4813-995C-5F01575DF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F7A70-325B-4F9A-AFB4-4D297A6318CA}" type="datetime1">
              <a:rPr lang="es-MX" smtClean="0"/>
              <a:pPr/>
              <a:t>20/08/2020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E5BDC15D-3C00-4EB5-B50E-8A0DE9267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FE88262C-C679-4BF2-AB0E-51A43B76C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6D50B-ABD4-4C96-99F2-43551B226FE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52017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2B21223-F533-462D-85B9-36E2DA0FD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A6D61D7F-EE88-4B4B-B696-0C7F43FF99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4C216417-4EAF-40F0-B51F-E16F5908CA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3BDBE331-CCA1-4716-8BDF-AB6CC52EC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13851-1D62-4FFC-B949-5DBEF31C78FF}" type="datetime1">
              <a:rPr lang="es-MX" smtClean="0"/>
              <a:pPr/>
              <a:t>20/08/2020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6AE249D0-6CBF-4168-8C79-4336D7A71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1072EA2F-8D03-49B3-8173-0F0D50CF7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6D50B-ABD4-4C96-99F2-43551B226FE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827853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6FC8E99B-8DD3-4727-88CC-1DEADB4B3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CD1CC0CB-6FF8-48E8-8627-56311B70C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0A636EF6-8419-4089-AADB-A96725562B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11129-5E6C-4A3D-B500-CE3A91ED05D5}" type="datetime1">
              <a:rPr lang="es-MX" smtClean="0"/>
              <a:pPr/>
              <a:t>20/08/2020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FC616470-D9BE-4C96-ABE6-7C3568E37B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47D1798-E10C-4594-8A51-73FA730BDE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6D50B-ABD4-4C96-99F2-43551B226FE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182697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F1E39A95-5E71-4988-A799-0819E9C890C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175377" y="6356350"/>
            <a:ext cx="2743200" cy="365125"/>
          </a:xfrm>
        </p:spPr>
        <p:txBody>
          <a:bodyPr/>
          <a:lstStyle/>
          <a:p>
            <a:fld id="{D1A6D50B-ABD4-4C96-99F2-43551B226FE2}" type="slidenum">
              <a:rPr lang="es-MX" sz="1800" smtClean="0">
                <a:solidFill>
                  <a:schemeClr val="bg1"/>
                </a:solidFill>
              </a:rPr>
              <a:pPr/>
              <a:t>1</a:t>
            </a:fld>
            <a:endParaRPr lang="es-MX" sz="1800">
              <a:solidFill>
                <a:schemeClr val="bg1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019867" y="1398494"/>
            <a:ext cx="6950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Centros </a:t>
            </a:r>
            <a:r>
              <a:rPr lang="es-MX" sz="320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Comunitarios (CACI)</a:t>
            </a:r>
          </a:p>
          <a:p>
            <a:r>
              <a:rPr lang="es-MX" sz="320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Propuesta de Apoyo Único</a:t>
            </a:r>
          </a:p>
          <a:p>
            <a:r>
              <a:rPr lang="es-MX" sz="320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Contingencia COVID 19</a:t>
            </a:r>
            <a:endParaRPr lang="es-MX" sz="3200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657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A8796647-94BD-4C77-B6E6-B3878A13993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105551" y="6356350"/>
            <a:ext cx="2743200" cy="365125"/>
          </a:xfrm>
        </p:spPr>
        <p:txBody>
          <a:bodyPr/>
          <a:lstStyle/>
          <a:p>
            <a:fld id="{D1A6D50B-ABD4-4C96-99F2-43551B226FE2}" type="slidenum">
              <a:rPr lang="es-MX" sz="1800" smtClean="0">
                <a:solidFill>
                  <a:schemeClr val="bg1"/>
                </a:solidFill>
              </a:rPr>
              <a:pPr/>
              <a:t>2</a:t>
            </a:fld>
            <a:endParaRPr lang="es-MX" sz="1800">
              <a:solidFill>
                <a:schemeClr val="bg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637427" y="2056288"/>
            <a:ext cx="7374297" cy="52478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5"/>
          <p:cNvSpPr/>
          <p:nvPr/>
        </p:nvSpPr>
        <p:spPr>
          <a:xfrm>
            <a:off x="4287788" y="2695491"/>
            <a:ext cx="6723936" cy="524787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/>
          <p:cNvSpPr/>
          <p:nvPr/>
        </p:nvSpPr>
        <p:spPr>
          <a:xfrm>
            <a:off x="4766982" y="3308018"/>
            <a:ext cx="6244742" cy="524787"/>
          </a:xfrm>
          <a:prstGeom prst="rect">
            <a:avLst/>
          </a:prstGeom>
          <a:solidFill>
            <a:srgbClr val="81E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7"/>
          <p:cNvSpPr/>
          <p:nvPr/>
        </p:nvSpPr>
        <p:spPr>
          <a:xfrm>
            <a:off x="5375992" y="3914182"/>
            <a:ext cx="5635732" cy="5247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/>
          <p:cNvSpPr/>
          <p:nvPr/>
        </p:nvSpPr>
        <p:spPr>
          <a:xfrm>
            <a:off x="5807713" y="4522593"/>
            <a:ext cx="5204012" cy="524787"/>
          </a:xfrm>
          <a:prstGeom prst="rect">
            <a:avLst/>
          </a:prstGeom>
          <a:solidFill>
            <a:srgbClr val="F390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Rectángulo 2"/>
          <p:cNvSpPr/>
          <p:nvPr/>
        </p:nvSpPr>
        <p:spPr>
          <a:xfrm>
            <a:off x="3308683" y="1395663"/>
            <a:ext cx="7703041" cy="54620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3489" y="974280"/>
            <a:ext cx="5815945" cy="5239971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6224698" y="4600320"/>
            <a:ext cx="46649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Constitución Política de los Estados Unidos Mexicanos</a:t>
            </a:r>
            <a:endParaRPr lang="es-MX" sz="16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5812220" y="3979459"/>
            <a:ext cx="38522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Constitución Política de la Ciudad de México</a:t>
            </a:r>
            <a:endParaRPr lang="es-MX" sz="1600" dirty="0"/>
          </a:p>
        </p:txBody>
      </p:sp>
      <p:sp>
        <p:nvSpPr>
          <p:cNvPr id="12" name="CuadroTexto 11"/>
          <p:cNvSpPr txBox="1"/>
          <p:nvPr/>
        </p:nvSpPr>
        <p:spPr>
          <a:xfrm>
            <a:off x="5614333" y="3401134"/>
            <a:ext cx="3223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Ley General de los Derechos de NNA</a:t>
            </a:r>
            <a:endParaRPr lang="es-MX" sz="1600" dirty="0"/>
          </a:p>
        </p:txBody>
      </p:sp>
      <p:sp>
        <p:nvSpPr>
          <p:cNvPr id="13" name="CuadroTexto 12"/>
          <p:cNvSpPr txBox="1"/>
          <p:nvPr/>
        </p:nvSpPr>
        <p:spPr>
          <a:xfrm>
            <a:off x="4939433" y="2806638"/>
            <a:ext cx="4491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Ley de los Derechos de NNA de la Ciudad de México</a:t>
            </a:r>
            <a:endParaRPr lang="es-MX" sz="1600" dirty="0"/>
          </a:p>
        </p:txBody>
      </p:sp>
      <p:sp>
        <p:nvSpPr>
          <p:cNvPr id="14" name="CuadroTexto 13"/>
          <p:cNvSpPr txBox="1"/>
          <p:nvPr/>
        </p:nvSpPr>
        <p:spPr>
          <a:xfrm>
            <a:off x="4627550" y="2056288"/>
            <a:ext cx="45846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Ley que regula el funcionamiento de los Centros</a:t>
            </a:r>
          </a:p>
          <a:p>
            <a:r>
              <a:rPr lang="es-MX" sz="1600" dirty="0" smtClean="0"/>
              <a:t>de Atención y Cuidado Infantil para el Distrito Federal</a:t>
            </a:r>
            <a:endParaRPr lang="es-MX" sz="1600" dirty="0"/>
          </a:p>
        </p:txBody>
      </p:sp>
      <p:sp>
        <p:nvSpPr>
          <p:cNvPr id="15" name="CuadroTexto 14"/>
          <p:cNvSpPr txBox="1"/>
          <p:nvPr/>
        </p:nvSpPr>
        <p:spPr>
          <a:xfrm>
            <a:off x="4057251" y="1386521"/>
            <a:ext cx="58599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b="1" dirty="0">
                <a:solidFill>
                  <a:schemeClr val="bg1"/>
                </a:solidFill>
              </a:rPr>
              <a:t>Reglamento de la Ley que Regula el </a:t>
            </a:r>
            <a:r>
              <a:rPr lang="es-MX" sz="1600" b="1" dirty="0" smtClean="0">
                <a:solidFill>
                  <a:schemeClr val="bg1"/>
                </a:solidFill>
              </a:rPr>
              <a:t>Funcionamiento de </a:t>
            </a:r>
            <a:r>
              <a:rPr lang="es-MX" sz="1600" b="1" dirty="0">
                <a:solidFill>
                  <a:schemeClr val="bg1"/>
                </a:solidFill>
              </a:rPr>
              <a:t>los </a:t>
            </a:r>
            <a:r>
              <a:rPr lang="es-MX" sz="1600" b="1" dirty="0" smtClean="0">
                <a:solidFill>
                  <a:schemeClr val="bg1"/>
                </a:solidFill>
              </a:rPr>
              <a:t>Centros</a:t>
            </a:r>
          </a:p>
          <a:p>
            <a:r>
              <a:rPr lang="es-MX" sz="1600" b="1" dirty="0" smtClean="0">
                <a:solidFill>
                  <a:schemeClr val="bg1"/>
                </a:solidFill>
              </a:rPr>
              <a:t>de </a:t>
            </a:r>
            <a:r>
              <a:rPr lang="es-MX" sz="1600" b="1" dirty="0">
                <a:solidFill>
                  <a:schemeClr val="bg1"/>
                </a:solidFill>
              </a:rPr>
              <a:t>Atención y Cuidado Infantil para el Distrito Federal</a:t>
            </a: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81855" y="150743"/>
            <a:ext cx="3475396" cy="48661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b="1" dirty="0" smtClean="0">
                <a:solidFill>
                  <a:schemeClr val="bg1"/>
                </a:solidFill>
                <a:latin typeface="Source Sans Pro" panose="020B0503030403020204" pitchFamily="34" charset="0"/>
              </a:rPr>
              <a:t>Análisis Jurídico</a:t>
            </a:r>
            <a:endParaRPr lang="es-MX" sz="3200" b="1" dirty="0">
              <a:solidFill>
                <a:schemeClr val="bg1"/>
              </a:solidFill>
              <a:latin typeface="Source Sans Pro" panose="020B050303040302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5943600" y="5290921"/>
            <a:ext cx="52066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Toda la base normativa permitiría otorgar con </a:t>
            </a:r>
            <a:r>
              <a:rPr lang="es-MX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 </a:t>
            </a:r>
            <a:r>
              <a:rPr lang="es-MX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aprobación del comité que integra el CODIACI </a:t>
            </a:r>
            <a:r>
              <a:rPr lang="es-MX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 apoyo único y excepcional por la pandemia</a:t>
            </a:r>
          </a:p>
        </p:txBody>
      </p:sp>
    </p:spTree>
    <p:extLst>
      <p:ext uri="{BB962C8B-B14F-4D97-AF65-F5344CB8AC3E}">
        <p14:creationId xmlns:p14="http://schemas.microsoft.com/office/powerpoint/2010/main" xmlns="" val="108465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4294967295"/>
          </p:nvPr>
        </p:nvSpPr>
        <p:spPr>
          <a:xfrm>
            <a:off x="9111235" y="6356350"/>
            <a:ext cx="2743200" cy="365125"/>
          </a:xfrm>
        </p:spPr>
        <p:txBody>
          <a:bodyPr/>
          <a:lstStyle/>
          <a:p>
            <a:fld id="{D1A6D50B-ABD4-4C96-99F2-43551B226FE2}" type="slidenum">
              <a:rPr lang="es-MX" sz="1800" smtClean="0">
                <a:solidFill>
                  <a:schemeClr val="bg1"/>
                </a:solidFill>
              </a:rPr>
              <a:pPr/>
              <a:t>3</a:t>
            </a:fld>
            <a:endParaRPr lang="es-MX" sz="1800" dirty="0">
              <a:solidFill>
                <a:schemeClr val="bg1"/>
              </a:solidFill>
            </a:endParaRP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581855" y="150743"/>
            <a:ext cx="6091900" cy="486616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b="1" dirty="0">
                <a:solidFill>
                  <a:schemeClr val="bg1"/>
                </a:solidFill>
                <a:latin typeface="Source Sans Pro" panose="020B0503030403020204" pitchFamily="34" charset="0"/>
              </a:rPr>
              <a:t>Pago Único a Agentes Educativos</a:t>
            </a:r>
          </a:p>
        </p:txBody>
      </p:sp>
      <p:graphicFrame>
        <p:nvGraphicFramePr>
          <p:cNvPr id="11" name="Tabla 10">
            <a:extLst>
              <a:ext uri="{FF2B5EF4-FFF2-40B4-BE49-F238E27FC236}">
                <a16:creationId xmlns="" xmlns:a16="http://schemas.microsoft.com/office/drawing/2014/main" id="{44BDDEAC-1DEF-412E-B46A-9994382A3F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97730349"/>
              </p:ext>
            </p:extLst>
          </p:nvPr>
        </p:nvGraphicFramePr>
        <p:xfrm>
          <a:off x="341197" y="3595569"/>
          <a:ext cx="5184539" cy="181006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231890">
                  <a:extLst>
                    <a:ext uri="{9D8B030D-6E8A-4147-A177-3AD203B41FA5}">
                      <a16:colId xmlns="" xmlns:a16="http://schemas.microsoft.com/office/drawing/2014/main" val="1257829728"/>
                    </a:ext>
                  </a:extLst>
                </a:gridCol>
                <a:gridCol w="1736322">
                  <a:extLst>
                    <a:ext uri="{9D8B030D-6E8A-4147-A177-3AD203B41FA5}">
                      <a16:colId xmlns="" xmlns:a16="http://schemas.microsoft.com/office/drawing/2014/main" val="1601677413"/>
                    </a:ext>
                  </a:extLst>
                </a:gridCol>
                <a:gridCol w="1024305">
                  <a:extLst>
                    <a:ext uri="{9D8B030D-6E8A-4147-A177-3AD203B41FA5}">
                      <a16:colId xmlns="" xmlns:a16="http://schemas.microsoft.com/office/drawing/2014/main" val="1713118243"/>
                    </a:ext>
                  </a:extLst>
                </a:gridCol>
                <a:gridCol w="1192022">
                  <a:extLst>
                    <a:ext uri="{9D8B030D-6E8A-4147-A177-3AD203B41FA5}">
                      <a16:colId xmlns="" xmlns:a16="http://schemas.microsoft.com/office/drawing/2014/main" val="1335969110"/>
                    </a:ext>
                  </a:extLst>
                </a:gridCol>
              </a:tblGrid>
              <a:tr h="541124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>
                          <a:effectLst/>
                        </a:rPr>
                        <a:t>FUNCIÓN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6732018"/>
                  </a:ext>
                </a:extLst>
              </a:tr>
              <a:tr h="72781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 dirty="0" smtClean="0">
                          <a:effectLst/>
                        </a:rPr>
                        <a:t>MAESTRAS</a:t>
                      </a:r>
                    </a:p>
                    <a:p>
                      <a:pPr algn="ctr" fontAlgn="ctr"/>
                      <a:r>
                        <a:rPr lang="es-MX" sz="1400" u="none" strike="noStrike" dirty="0" smtClean="0">
                          <a:effectLst/>
                        </a:rPr>
                        <a:t>TITULARES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 dirty="0">
                          <a:effectLst/>
                        </a:rPr>
                        <a:t>ADMINISTRATIVOS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 dirty="0" smtClean="0">
                          <a:effectLst/>
                        </a:rPr>
                        <a:t>ASISTENTES</a:t>
                      </a:r>
                    </a:p>
                    <a:p>
                      <a:pPr algn="ctr" fontAlgn="ctr"/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EDUCATIVOS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 dirty="0">
                          <a:effectLst/>
                        </a:rPr>
                        <a:t>OTRAS </a:t>
                      </a:r>
                      <a:r>
                        <a:rPr lang="es-MX" sz="1400" u="none" strike="noStrike" dirty="0" smtClean="0">
                          <a:effectLst/>
                        </a:rPr>
                        <a:t>ASIGNATURAS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145513425"/>
                  </a:ext>
                </a:extLst>
              </a:tr>
              <a:tr h="54112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>
                          <a:effectLst/>
                        </a:rPr>
                        <a:t>883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>
                          <a:effectLst/>
                        </a:rPr>
                        <a:t>319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>
                          <a:effectLst/>
                        </a:rPr>
                        <a:t>320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>
                          <a:effectLst/>
                        </a:rPr>
                        <a:t>161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98753999"/>
                  </a:ext>
                </a:extLst>
              </a:tr>
            </a:tbl>
          </a:graphicData>
        </a:graphic>
      </p:graphicFrame>
      <p:graphicFrame>
        <p:nvGraphicFramePr>
          <p:cNvPr id="12" name="Tabla 11">
            <a:extLst>
              <a:ext uri="{FF2B5EF4-FFF2-40B4-BE49-F238E27FC236}">
                <a16:creationId xmlns="" xmlns:a16="http://schemas.microsoft.com/office/drawing/2014/main" id="{650B5E58-A6AD-42AA-95C5-5FD30D852D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29621621"/>
              </p:ext>
            </p:extLst>
          </p:nvPr>
        </p:nvGraphicFramePr>
        <p:xfrm>
          <a:off x="610043" y="1426779"/>
          <a:ext cx="4646848" cy="1702164"/>
        </p:xfrm>
        <a:graphic>
          <a:graphicData uri="http://schemas.openxmlformats.org/drawingml/2006/table">
            <a:tbl>
              <a:tblPr firstRow="1">
                <a:tableStyleId>{08FB837D-C827-4EFA-A057-4D05807E0F7C}</a:tableStyleId>
              </a:tblPr>
              <a:tblGrid>
                <a:gridCol w="1312584">
                  <a:extLst>
                    <a:ext uri="{9D8B030D-6E8A-4147-A177-3AD203B41FA5}">
                      <a16:colId xmlns="" xmlns:a16="http://schemas.microsoft.com/office/drawing/2014/main" val="105339667"/>
                    </a:ext>
                  </a:extLst>
                </a:gridCol>
                <a:gridCol w="2097116">
                  <a:extLst>
                    <a:ext uri="{9D8B030D-6E8A-4147-A177-3AD203B41FA5}">
                      <a16:colId xmlns="" xmlns:a16="http://schemas.microsoft.com/office/drawing/2014/main" val="2587808576"/>
                    </a:ext>
                  </a:extLst>
                </a:gridCol>
                <a:gridCol w="1237148">
                  <a:extLst>
                    <a:ext uri="{9D8B030D-6E8A-4147-A177-3AD203B41FA5}">
                      <a16:colId xmlns="" xmlns:a16="http://schemas.microsoft.com/office/drawing/2014/main" val="2317300690"/>
                    </a:ext>
                  </a:extLst>
                </a:gridCol>
              </a:tblGrid>
              <a:tr h="42554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1800" u="none" strike="noStrike" dirty="0" smtClean="0">
                          <a:effectLst/>
                        </a:rPr>
                        <a:t>AGENTES EDUCATIVOS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2744111"/>
                  </a:ext>
                </a:extLst>
              </a:tr>
              <a:tr h="42554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u="none" strike="noStrike" dirty="0" smtClean="0">
                          <a:effectLst/>
                        </a:rPr>
                        <a:t>LACTANTES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u="none" strike="noStrike">
                          <a:effectLst/>
                        </a:rPr>
                        <a:t>MATERNAL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>
                          <a:effectLst/>
                        </a:rPr>
                        <a:t>PREESCOLAR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508307484"/>
                  </a:ext>
                </a:extLst>
              </a:tr>
              <a:tr h="42554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>
                          <a:effectLst/>
                        </a:rPr>
                        <a:t>31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>
                          <a:effectLst/>
                        </a:rPr>
                        <a:t>140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u="none" strike="noStrike" dirty="0">
                          <a:effectLst/>
                        </a:rPr>
                        <a:t>1,512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20245320"/>
                  </a:ext>
                </a:extLst>
              </a:tr>
              <a:tr h="42554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1800" u="none" strike="noStrike" dirty="0">
                          <a:effectLst/>
                        </a:rPr>
                        <a:t>TOTAL 1,683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30477002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="" xmlns:a16="http://schemas.microsoft.com/office/drawing/2014/main" id="{F23926AC-F93E-46CD-B707-39F8C9F3F5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21021254"/>
              </p:ext>
            </p:extLst>
          </p:nvPr>
        </p:nvGraphicFramePr>
        <p:xfrm>
          <a:off x="5992260" y="1658791"/>
          <a:ext cx="5636525" cy="3442233"/>
        </p:xfrm>
        <a:graphic>
          <a:graphicData uri="http://schemas.openxmlformats.org/drawingml/2006/table">
            <a:tbl>
              <a:tblPr firstRow="1">
                <a:tableStyleId>{35758FB7-9AC5-4552-8A53-C91805E547FA}</a:tableStyleId>
              </a:tblPr>
              <a:tblGrid>
                <a:gridCol w="860949">
                  <a:extLst>
                    <a:ext uri="{9D8B030D-6E8A-4147-A177-3AD203B41FA5}">
                      <a16:colId xmlns="" xmlns:a16="http://schemas.microsoft.com/office/drawing/2014/main" val="1698690744"/>
                    </a:ext>
                  </a:extLst>
                </a:gridCol>
                <a:gridCol w="979549">
                  <a:extLst>
                    <a:ext uri="{9D8B030D-6E8A-4147-A177-3AD203B41FA5}">
                      <a16:colId xmlns="" xmlns:a16="http://schemas.microsoft.com/office/drawing/2014/main" val="1203809868"/>
                    </a:ext>
                  </a:extLst>
                </a:gridCol>
                <a:gridCol w="920249">
                  <a:extLst>
                    <a:ext uri="{9D8B030D-6E8A-4147-A177-3AD203B41FA5}">
                      <a16:colId xmlns="" xmlns:a16="http://schemas.microsoft.com/office/drawing/2014/main" val="3576929725"/>
                    </a:ext>
                  </a:extLst>
                </a:gridCol>
                <a:gridCol w="920249">
                  <a:extLst>
                    <a:ext uri="{9D8B030D-6E8A-4147-A177-3AD203B41FA5}">
                      <a16:colId xmlns="" xmlns:a16="http://schemas.microsoft.com/office/drawing/2014/main" val="178321783"/>
                    </a:ext>
                  </a:extLst>
                </a:gridCol>
                <a:gridCol w="1035280">
                  <a:extLst>
                    <a:ext uri="{9D8B030D-6E8A-4147-A177-3AD203B41FA5}">
                      <a16:colId xmlns="" xmlns:a16="http://schemas.microsoft.com/office/drawing/2014/main" val="1403595046"/>
                    </a:ext>
                  </a:extLst>
                </a:gridCol>
                <a:gridCol w="920249">
                  <a:extLst>
                    <a:ext uri="{9D8B030D-6E8A-4147-A177-3AD203B41FA5}">
                      <a16:colId xmlns="" xmlns:a16="http://schemas.microsoft.com/office/drawing/2014/main" val="2227677329"/>
                    </a:ext>
                  </a:extLst>
                </a:gridCol>
              </a:tblGrid>
              <a:tr h="51350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 smtClean="0">
                          <a:effectLst/>
                        </a:rPr>
                        <a:t>MATRÍCULA 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9590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>
                          <a:effectLst/>
                        </a:rPr>
                        <a:t>LACTANTES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 smtClean="0">
                          <a:effectLst/>
                        </a:rPr>
                        <a:t>MATERNALES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 smtClean="0">
                          <a:effectLst/>
                        </a:rPr>
                        <a:t>PREESCOLARES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0336417"/>
                  </a:ext>
                </a:extLst>
              </a:tr>
              <a:tr h="68145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>
                          <a:effectLst/>
                        </a:rPr>
                        <a:t>NIÑAS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>
                          <a:effectLst/>
                        </a:rPr>
                        <a:t>NIÑOS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>
                          <a:effectLst/>
                        </a:rPr>
                        <a:t>NIÑAS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>
                          <a:effectLst/>
                        </a:rPr>
                        <a:t>NIÑOS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>
                          <a:effectLst/>
                        </a:rPr>
                        <a:t>NIÑAS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>
                          <a:effectLst/>
                        </a:rPr>
                        <a:t>NIÑOS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718162244"/>
                  </a:ext>
                </a:extLst>
              </a:tr>
              <a:tr h="68145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>
                          <a:effectLst/>
                        </a:rPr>
                        <a:t>48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>
                          <a:effectLst/>
                        </a:rPr>
                        <a:t>51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>
                          <a:effectLst/>
                        </a:rPr>
                        <a:t>388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>
                          <a:effectLst/>
                        </a:rPr>
                        <a:t>434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>
                          <a:effectLst/>
                        </a:rPr>
                        <a:t>5,041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>
                          <a:effectLst/>
                        </a:rPr>
                        <a:t>5,251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267525928"/>
                  </a:ext>
                </a:extLst>
              </a:tr>
              <a:tr h="55166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 smtClean="0">
                          <a:effectLst/>
                        </a:rPr>
                        <a:t>99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 smtClean="0">
                          <a:effectLst/>
                        </a:rPr>
                        <a:t>822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 smtClean="0">
                          <a:effectLst/>
                        </a:rPr>
                        <a:t>10,292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18234">
                <a:tc gridSpan="6">
                  <a:txBody>
                    <a:bodyPr/>
                    <a:lstStyle/>
                    <a:p>
                      <a:pPr marL="0" marR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1" u="none" strike="noStrike" dirty="0" smtClean="0">
                          <a:effectLst/>
                        </a:rPr>
                        <a:t>TOTAL 11,213</a:t>
                      </a:r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5" name="CuadroTexto 14"/>
          <p:cNvSpPr txBox="1"/>
          <p:nvPr/>
        </p:nvSpPr>
        <p:spPr>
          <a:xfrm>
            <a:off x="7469950" y="6011347"/>
            <a:ext cx="4024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Fuente: Sistema de Administración Escolar de SECTEI</a:t>
            </a:r>
            <a:endParaRPr lang="es-MX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771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55459256"/>
              </p:ext>
            </p:extLst>
          </p:nvPr>
        </p:nvGraphicFramePr>
        <p:xfrm>
          <a:off x="354843" y="2225997"/>
          <a:ext cx="11526886" cy="9804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78323"/>
                <a:gridCol w="1695608"/>
                <a:gridCol w="1681709"/>
                <a:gridCol w="1709507"/>
                <a:gridCol w="1737304"/>
                <a:gridCol w="1612217"/>
                <a:gridCol w="161221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700" dirty="0" smtClean="0"/>
                        <a:t>AGENTES EDUCATIVOS</a:t>
                      </a:r>
                      <a:endParaRPr lang="es-MX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700" dirty="0" smtClean="0"/>
                        <a:t>AGOSTO</a:t>
                      </a:r>
                      <a:endParaRPr lang="es-MX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700" dirty="0" smtClean="0"/>
                        <a:t>SEPTIEMBRE</a:t>
                      </a:r>
                      <a:endParaRPr lang="es-MX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700" dirty="0" smtClean="0"/>
                        <a:t>OCTUBRE</a:t>
                      </a:r>
                      <a:endParaRPr lang="es-MX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700" dirty="0" smtClean="0"/>
                        <a:t>NOVIEMBRE</a:t>
                      </a:r>
                      <a:endParaRPr lang="es-MX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700" dirty="0" smtClean="0"/>
                        <a:t>DICIEMBRE</a:t>
                      </a:r>
                      <a:endParaRPr lang="es-MX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700" dirty="0" smtClean="0"/>
                        <a:t>GRAN TOTAL</a:t>
                      </a:r>
                      <a:endParaRPr lang="es-MX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1,683</a:t>
                      </a:r>
                      <a:endParaRPr lang="es-MX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</a:t>
                      </a:r>
                      <a:r>
                        <a:rPr lang="es-MX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3,140,457.036</a:t>
                      </a:r>
                      <a:endParaRPr lang="es-MX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$ 3,140,457.036</a:t>
                      </a:r>
                      <a:endParaRPr lang="es-MX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$ 3,140,457.036</a:t>
                      </a:r>
                      <a:endParaRPr lang="es-MX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$ 3,140,457.036</a:t>
                      </a:r>
                      <a:endParaRPr lang="es-MX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$ 3,140,457.036</a:t>
                      </a:r>
                      <a:endParaRPr lang="es-MX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 smtClean="0"/>
                        <a:t>$15,702,285.18</a:t>
                      </a:r>
                      <a:endParaRPr lang="es-MX" sz="14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ítulo 1"/>
          <p:cNvSpPr txBox="1">
            <a:spLocks/>
          </p:cNvSpPr>
          <p:nvPr/>
        </p:nvSpPr>
        <p:spPr>
          <a:xfrm>
            <a:off x="322551" y="164391"/>
            <a:ext cx="8371076" cy="48661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000" b="1" dirty="0" smtClean="0">
                <a:solidFill>
                  <a:schemeClr val="bg1"/>
                </a:solidFill>
                <a:latin typeface="Source Sans Pro" panose="020B0503030403020204" pitchFamily="34" charset="0"/>
              </a:rPr>
              <a:t>Pago Único a Agentes Educativos</a:t>
            </a:r>
            <a:endParaRPr lang="es-MX" sz="3000" b="1" dirty="0">
              <a:solidFill>
                <a:schemeClr val="bg1"/>
              </a:solidFill>
              <a:latin typeface="Source Sans Pro" panose="020B0503030403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602127" y="1069170"/>
            <a:ext cx="90323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Pago único de $</a:t>
            </a:r>
            <a:r>
              <a:rPr lang="es-MX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9,329.93 </a:t>
            </a:r>
            <a:r>
              <a:rPr lang="es-MX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por cada agente educativo,</a:t>
            </a:r>
          </a:p>
          <a:p>
            <a:pPr algn="ctr"/>
            <a:r>
              <a:rPr lang="es-MX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</a:t>
            </a:r>
            <a:r>
              <a:rPr lang="es-MX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ue se entregarían en ministraciones de $</a:t>
            </a:r>
            <a:r>
              <a:rPr lang="es-MX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1,865.98 </a:t>
            </a:r>
            <a:r>
              <a:rPr lang="es-MX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por mes</a:t>
            </a:r>
            <a:endParaRPr lang="es-MX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810131" y="3611876"/>
            <a:ext cx="1057173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solidFill>
                  <a:srgbClr val="00B050"/>
                </a:solidFill>
              </a:rPr>
              <a:t>Compromiso de las agentes educativas:</a:t>
            </a:r>
          </a:p>
          <a:p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1.-   Continuar con su labor a través de la plataforma </a:t>
            </a:r>
            <a:r>
              <a:rPr lang="es-MX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Classroom</a:t>
            </a:r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u otro que promueva el aprendizaje a distancia.</a:t>
            </a:r>
          </a:p>
          <a:p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2.-   Capacitarse en los talleres que imparte SECTEI.</a:t>
            </a:r>
          </a:p>
          <a:p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3.-   Realizar sus planeaciones en tiempo y forma. Dar continuidad al trabajo diario compartiendo evidencias.</a:t>
            </a:r>
          </a:p>
          <a:p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4.-   Capacitarse en las medidas de seguridad e higiene hacia el regreso a clases en la nueva normalidad.</a:t>
            </a:r>
          </a:p>
          <a:p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5.-   Promover el desarrollo socioemocional a través de videos que las mismas agentes educativas graben</a:t>
            </a:r>
          </a:p>
          <a:p>
            <a:r>
              <a:rPr lang="es-MX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y difundan a las niñas, niños y padres de familia.</a:t>
            </a:r>
          </a:p>
        </p:txBody>
      </p:sp>
    </p:spTree>
    <p:extLst>
      <p:ext uri="{BB962C8B-B14F-4D97-AF65-F5344CB8AC3E}">
        <p14:creationId xmlns:p14="http://schemas.microsoft.com/office/powerpoint/2010/main" xmlns="" val="152845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336199" y="164391"/>
            <a:ext cx="7852458" cy="48661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Presupuesto CODIACI contingencia</a:t>
            </a:r>
            <a:endParaRPr lang="es-MX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48732402"/>
              </p:ext>
            </p:extLst>
          </p:nvPr>
        </p:nvGraphicFramePr>
        <p:xfrm>
          <a:off x="1543386" y="1519166"/>
          <a:ext cx="9039447" cy="402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7007"/>
                <a:gridCol w="2722440"/>
              </a:tblGrid>
              <a:tr h="742731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Presupuesto CODIACI</a:t>
                      </a:r>
                      <a:endParaRPr lang="es-MX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Cantidad</a:t>
                      </a:r>
                      <a:endParaRPr lang="es-MX" sz="2800" dirty="0"/>
                    </a:p>
                  </a:txBody>
                  <a:tcPr/>
                </a:tc>
              </a:tr>
              <a:tr h="481303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Presupuesto CODIACI erogado </a:t>
                      </a:r>
                      <a:endParaRPr lang="es-MX" sz="2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$7,547,714.82</a:t>
                      </a:r>
                      <a:endParaRPr lang="es-MX" sz="2800" dirty="0"/>
                    </a:p>
                  </a:txBody>
                  <a:tcPr/>
                </a:tc>
              </a:tr>
              <a:tr h="473798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Apoyo único COVID </a:t>
                      </a:r>
                      <a:endParaRPr lang="es-MX" sz="28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algn="ctr"/>
                      <a:endParaRPr lang="es-MX" sz="2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800" dirty="0" smtClean="0"/>
                        <a:t>$15,702,285.18</a:t>
                      </a:r>
                      <a:endParaRPr lang="es-MX" sz="28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818069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Total presupuesto CODIACI </a:t>
                      </a:r>
                      <a:endParaRPr lang="es-MX" sz="2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$ 23,250,000.00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14529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4294967295"/>
          </p:nvPr>
        </p:nvSpPr>
        <p:spPr>
          <a:xfrm>
            <a:off x="9108141" y="6356350"/>
            <a:ext cx="2743200" cy="365125"/>
          </a:xfrm>
        </p:spPr>
        <p:txBody>
          <a:bodyPr/>
          <a:lstStyle/>
          <a:p>
            <a:fld id="{D1A6D50B-ABD4-4C96-99F2-43551B226FE2}" type="slidenum">
              <a:rPr lang="es-MX" sz="1800" smtClean="0">
                <a:solidFill>
                  <a:schemeClr val="bg1"/>
                </a:solidFill>
              </a:rPr>
              <a:pPr/>
              <a:t>6</a:t>
            </a:fld>
            <a:endParaRPr lang="es-MX" sz="1800">
              <a:solidFill>
                <a:schemeClr val="bg1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9023" y="150743"/>
            <a:ext cx="6075342" cy="48661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600" b="1" dirty="0" smtClean="0">
                <a:solidFill>
                  <a:schemeClr val="bg1"/>
                </a:solidFill>
                <a:latin typeface="Source Sans Pro" panose="020B0503030403020204" pitchFamily="34" charset="0"/>
              </a:rPr>
              <a:t>Ruta crítica </a:t>
            </a:r>
            <a:r>
              <a:rPr lang="es-MX" sz="2600" dirty="0" smtClean="0">
                <a:solidFill>
                  <a:schemeClr val="bg1"/>
                </a:solidFill>
                <a:latin typeface="Source Sans Pro" panose="020B0503030403020204" pitchFamily="34" charset="0"/>
              </a:rPr>
              <a:t>(Propuesta)</a:t>
            </a:r>
            <a:endParaRPr lang="es-MX" sz="2600" dirty="0">
              <a:solidFill>
                <a:schemeClr val="bg1"/>
              </a:solidFill>
              <a:latin typeface="Source Sans Pro" panose="020B0503030403020204" pitchFamily="34" charset="0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307335" y="1555844"/>
            <a:ext cx="11047602" cy="3739487"/>
            <a:chOff x="307335" y="1555844"/>
            <a:chExt cx="11047602" cy="3739487"/>
          </a:xfrm>
        </p:grpSpPr>
        <p:pic>
          <p:nvPicPr>
            <p:cNvPr id="2" name="Imagen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8991" b="14192"/>
            <a:stretch/>
          </p:blipFill>
          <p:spPr>
            <a:xfrm>
              <a:off x="873456" y="1555844"/>
              <a:ext cx="10481481" cy="3739487"/>
            </a:xfrm>
            <a:prstGeom prst="rect">
              <a:avLst/>
            </a:prstGeom>
          </p:spPr>
        </p:pic>
        <p:sp>
          <p:nvSpPr>
            <p:cNvPr id="5" name="Rectángulo 4"/>
            <p:cNvSpPr/>
            <p:nvPr/>
          </p:nvSpPr>
          <p:spPr>
            <a:xfrm>
              <a:off x="1162185" y="3229007"/>
              <a:ext cx="1163460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s-MX" b="1" dirty="0" smtClean="0">
                  <a:solidFill>
                    <a:schemeClr val="bg1"/>
                  </a:solidFill>
                  <a:latin typeface="Calibri" pitchFamily="34" charset="0"/>
                </a:rPr>
                <a:t>Lunes 24</a:t>
              </a:r>
            </a:p>
            <a:p>
              <a:pPr lvl="0" algn="ctr"/>
              <a:r>
                <a:rPr lang="es-MX" b="1" dirty="0" smtClean="0">
                  <a:solidFill>
                    <a:schemeClr val="bg1"/>
                  </a:solidFill>
                  <a:latin typeface="Calibri" pitchFamily="34" charset="0"/>
                </a:rPr>
                <a:t>de </a:t>
              </a:r>
              <a:r>
                <a:rPr lang="es-MX" b="1" dirty="0">
                  <a:solidFill>
                    <a:schemeClr val="bg1"/>
                  </a:solidFill>
                  <a:latin typeface="Calibri" pitchFamily="34" charset="0"/>
                </a:rPr>
                <a:t>agosto </a:t>
              </a:r>
            </a:p>
          </p:txBody>
        </p:sp>
        <p:sp>
          <p:nvSpPr>
            <p:cNvPr id="8" name="Rectángulo 7"/>
            <p:cNvSpPr/>
            <p:nvPr/>
          </p:nvSpPr>
          <p:spPr>
            <a:xfrm>
              <a:off x="307335" y="1753337"/>
              <a:ext cx="1721177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r"/>
              <a:r>
                <a:rPr lang="es-MX" altLang="es-MX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</a:rPr>
                <a:t>Sesión</a:t>
              </a:r>
            </a:p>
            <a:p>
              <a:pPr lvl="0" algn="r"/>
              <a:r>
                <a:rPr lang="es-MX" altLang="es-MX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</a:rPr>
                <a:t>Comité CODIACI</a:t>
              </a:r>
            </a:p>
            <a:p>
              <a:pPr lvl="0" algn="r"/>
              <a:r>
                <a:rPr lang="es-MX" altLang="es-MX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</a:rPr>
                <a:t>(Aprobación)</a:t>
              </a:r>
              <a:endParaRPr lang="es-MX" altLang="es-MX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" name="Rectángulo 8"/>
            <p:cNvSpPr/>
            <p:nvPr/>
          </p:nvSpPr>
          <p:spPr>
            <a:xfrm>
              <a:off x="3278426" y="3229007"/>
              <a:ext cx="140493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s-MX" b="1" dirty="0" smtClean="0">
                  <a:solidFill>
                    <a:schemeClr val="bg1"/>
                  </a:solidFill>
                  <a:latin typeface="Calibri" pitchFamily="34" charset="0"/>
                </a:rPr>
                <a:t>Miércoles 26</a:t>
              </a:r>
            </a:p>
            <a:p>
              <a:pPr lvl="0" algn="ctr"/>
              <a:r>
                <a:rPr lang="es-MX" b="1" dirty="0" smtClean="0">
                  <a:solidFill>
                    <a:schemeClr val="bg1"/>
                  </a:solidFill>
                  <a:latin typeface="Calibri" pitchFamily="34" charset="0"/>
                </a:rPr>
                <a:t>de </a:t>
              </a:r>
              <a:r>
                <a:rPr lang="es-MX" b="1" dirty="0">
                  <a:solidFill>
                    <a:schemeClr val="bg1"/>
                  </a:solidFill>
                  <a:latin typeface="Calibri" pitchFamily="34" charset="0"/>
                </a:rPr>
                <a:t>agosto</a:t>
              </a:r>
            </a:p>
          </p:txBody>
        </p:sp>
        <p:sp>
          <p:nvSpPr>
            <p:cNvPr id="10" name="Rectángulo 9"/>
            <p:cNvSpPr/>
            <p:nvPr/>
          </p:nvSpPr>
          <p:spPr>
            <a:xfrm>
              <a:off x="5162337" y="3057030"/>
              <a:ext cx="1849929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s-MX" b="1" dirty="0" smtClean="0">
                  <a:solidFill>
                    <a:schemeClr val="bg1"/>
                  </a:solidFill>
                  <a:latin typeface="Calibri" pitchFamily="34" charset="0"/>
                </a:rPr>
                <a:t>Del 27 de</a:t>
              </a:r>
            </a:p>
            <a:p>
              <a:pPr lvl="0" algn="ctr"/>
              <a:r>
                <a:rPr lang="es-MX" b="1" dirty="0" smtClean="0">
                  <a:solidFill>
                    <a:schemeClr val="bg1"/>
                  </a:solidFill>
                  <a:latin typeface="Calibri" pitchFamily="34" charset="0"/>
                </a:rPr>
                <a:t>agosto al</a:t>
              </a:r>
            </a:p>
            <a:p>
              <a:pPr lvl="0" algn="ctr"/>
              <a:r>
                <a:rPr lang="es-MX" b="1" dirty="0" smtClean="0">
                  <a:solidFill>
                    <a:schemeClr val="bg1"/>
                  </a:solidFill>
                  <a:latin typeface="Calibri" pitchFamily="34" charset="0"/>
                </a:rPr>
                <a:t>04 de septiembre</a:t>
              </a:r>
              <a:endParaRPr lang="es-MX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11" name="Rectángulo 10"/>
            <p:cNvSpPr/>
            <p:nvPr/>
          </p:nvSpPr>
          <p:spPr>
            <a:xfrm>
              <a:off x="7463139" y="3229007"/>
              <a:ext cx="1562993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s-MX" b="1" dirty="0" smtClean="0">
                  <a:solidFill>
                    <a:schemeClr val="bg1"/>
                  </a:solidFill>
                  <a:latin typeface="Calibri" pitchFamily="34" charset="0"/>
                </a:rPr>
                <a:t>Miércoles 09</a:t>
              </a:r>
            </a:p>
            <a:p>
              <a:pPr lvl="0" algn="ctr"/>
              <a:r>
                <a:rPr lang="es-MX" b="1" dirty="0" smtClean="0">
                  <a:solidFill>
                    <a:schemeClr val="bg1"/>
                  </a:solidFill>
                  <a:latin typeface="Calibri" pitchFamily="34" charset="0"/>
                </a:rPr>
                <a:t>de septiembre</a:t>
              </a:r>
              <a:endParaRPr lang="es-MX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12" name="Rectángulo 11"/>
            <p:cNvSpPr/>
            <p:nvPr/>
          </p:nvSpPr>
          <p:spPr>
            <a:xfrm>
              <a:off x="9576289" y="3229007"/>
              <a:ext cx="1562992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s-MX" b="1" dirty="0" smtClean="0">
                  <a:solidFill>
                    <a:schemeClr val="bg1"/>
                  </a:solidFill>
                  <a:latin typeface="Calibri" pitchFamily="34" charset="0"/>
                </a:rPr>
                <a:t>Del 14 al 18</a:t>
              </a:r>
            </a:p>
            <a:p>
              <a:pPr lvl="0" algn="ctr"/>
              <a:r>
                <a:rPr lang="es-MX" b="1" dirty="0">
                  <a:solidFill>
                    <a:schemeClr val="bg1"/>
                  </a:solidFill>
                  <a:latin typeface="Calibri" pitchFamily="34" charset="0"/>
                </a:rPr>
                <a:t>d</a:t>
              </a:r>
              <a:r>
                <a:rPr lang="es-MX" b="1" dirty="0" smtClean="0">
                  <a:solidFill>
                    <a:schemeClr val="bg1"/>
                  </a:solidFill>
                  <a:latin typeface="Calibri" pitchFamily="34" charset="0"/>
                </a:rPr>
                <a:t>e septiembre</a:t>
              </a:r>
              <a:endParaRPr lang="es-MX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13" name="Rectángulo 12"/>
            <p:cNvSpPr/>
            <p:nvPr/>
          </p:nvSpPr>
          <p:spPr>
            <a:xfrm>
              <a:off x="2102742" y="4372001"/>
              <a:ext cx="1954509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r"/>
              <a:r>
                <a:rPr lang="es-MX" altLang="es-MX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</a:rPr>
                <a:t>Publicación</a:t>
              </a:r>
            </a:p>
            <a:p>
              <a:pPr lvl="0" algn="r"/>
              <a:r>
                <a:rPr lang="es-MX" altLang="es-MX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</a:rPr>
                <a:t>de </a:t>
              </a:r>
              <a:r>
                <a:rPr lang="es-MX" altLang="es-MX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</a:rPr>
                <a:t>la </a:t>
              </a:r>
              <a:r>
                <a:rPr lang="es-MX" altLang="es-MX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</a:rPr>
                <a:t>Convocatoria</a:t>
              </a:r>
            </a:p>
            <a:p>
              <a:pPr lvl="0" algn="r"/>
              <a:r>
                <a:rPr lang="es-MX" altLang="es-MX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</a:rPr>
                <a:t>en la GOCDMX</a:t>
              </a:r>
              <a:endParaRPr lang="es-MX" altLang="es-MX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4" name="Rectángulo 13"/>
            <p:cNvSpPr/>
            <p:nvPr/>
          </p:nvSpPr>
          <p:spPr>
            <a:xfrm>
              <a:off x="3876644" y="1753337"/>
              <a:ext cx="2398413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r"/>
              <a:r>
                <a:rPr lang="es-MX" altLang="es-MX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</a:rPr>
                <a:t>Registro de A.E.</a:t>
              </a:r>
            </a:p>
            <a:p>
              <a:pPr lvl="0" algn="r"/>
              <a:r>
                <a:rPr lang="es-MX" altLang="es-MX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</a:rPr>
                <a:t>en plataforma</a:t>
              </a:r>
            </a:p>
            <a:p>
              <a:pPr lvl="0" algn="r"/>
              <a:r>
                <a:rPr lang="es-MX" altLang="es-MX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</a:rPr>
                <a:t>(Evaluación en paralelo</a:t>
              </a:r>
            </a:p>
            <a:p>
              <a:pPr lvl="0" algn="r"/>
              <a:r>
                <a:rPr lang="es-MX" altLang="es-MX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</a:rPr>
                <a:t>a</a:t>
              </a:r>
              <a:r>
                <a:rPr lang="es-MX" altLang="es-MX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</a:rPr>
                <a:t> través del comité)</a:t>
              </a:r>
              <a:endParaRPr lang="es-MX" altLang="es-MX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5" name="Rectángulo 14"/>
            <p:cNvSpPr/>
            <p:nvPr/>
          </p:nvSpPr>
          <p:spPr>
            <a:xfrm>
              <a:off x="6817602" y="4470657"/>
              <a:ext cx="1528240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r"/>
              <a:r>
                <a:rPr lang="es-MX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</a:rPr>
                <a:t>Comunicación</a:t>
              </a:r>
            </a:p>
            <a:p>
              <a:pPr lvl="0" algn="r"/>
              <a:r>
                <a:rPr lang="es-MX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</a:rPr>
                <a:t>de </a:t>
              </a:r>
              <a:r>
                <a:rPr lang="es-MX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</a:rPr>
                <a:t>resultados</a:t>
              </a:r>
            </a:p>
          </p:txBody>
        </p:sp>
        <p:sp>
          <p:nvSpPr>
            <p:cNvPr id="16" name="Rectángulo 15"/>
            <p:cNvSpPr/>
            <p:nvPr/>
          </p:nvSpPr>
          <p:spPr>
            <a:xfrm>
              <a:off x="9128932" y="1753337"/>
              <a:ext cx="138089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r"/>
              <a:r>
                <a:rPr lang="es-MX" altLang="es-MX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</a:rPr>
                <a:t>Primera</a:t>
              </a:r>
            </a:p>
            <a:p>
              <a:pPr lvl="0" algn="r"/>
              <a:r>
                <a:rPr lang="es-MX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</a:rPr>
                <a:t>Ministración</a:t>
              </a:r>
              <a:endParaRPr lang="es-MX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340817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CC275959-582D-412A-BB99-3573268CB8C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152203" y="6356350"/>
            <a:ext cx="2743200" cy="365125"/>
          </a:xfrm>
        </p:spPr>
        <p:txBody>
          <a:bodyPr/>
          <a:lstStyle/>
          <a:p>
            <a:r>
              <a:rPr lang="es-MX" sz="1800" dirty="0" smtClean="0">
                <a:solidFill>
                  <a:schemeClr val="bg1"/>
                </a:solidFill>
              </a:rPr>
              <a:t>5</a:t>
            </a:r>
            <a:endParaRPr lang="es-MX" sz="1800" dirty="0">
              <a:solidFill>
                <a:schemeClr val="bg1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86317" y="2774005"/>
            <a:ext cx="6485204" cy="1287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825509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859</TotalTime>
  <Words>405</Words>
  <Application>Microsoft Office PowerPoint</Application>
  <PresentationFormat>Personalizado</PresentationFormat>
  <Paragraphs>121</Paragraphs>
  <Slides>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PAOLA MARTINEZ</dc:creator>
  <cp:lastModifiedBy>Usuario</cp:lastModifiedBy>
  <cp:revision>96</cp:revision>
  <cp:lastPrinted>2020-08-19T15:02:50Z</cp:lastPrinted>
  <dcterms:created xsi:type="dcterms:W3CDTF">2020-05-29T02:19:40Z</dcterms:created>
  <dcterms:modified xsi:type="dcterms:W3CDTF">2020-08-20T17:01:16Z</dcterms:modified>
</cp:coreProperties>
</file>